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5" r:id="rId7"/>
    <p:sldId id="261" r:id="rId8"/>
    <p:sldId id="264" r:id="rId9"/>
    <p:sldId id="262" r:id="rId10"/>
    <p:sldId id="266" r:id="rId11"/>
    <p:sldId id="267"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2.png>
</file>

<file path=ppt/media/image3.jpg>
</file>

<file path=ppt/media/image4.jpe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3A74AA7-0828-49AC-9367-B63F8C6FA1CD}"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39416514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A74AA7-0828-49AC-9367-B63F8C6FA1CD}"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704916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A74AA7-0828-49AC-9367-B63F8C6FA1CD}"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7FE828-F530-4764-BAEB-15817E2AAE01}"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370669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A74AA7-0828-49AC-9367-B63F8C6FA1CD}"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10978241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A74AA7-0828-49AC-9367-B63F8C6FA1CD}"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7FE828-F530-4764-BAEB-15817E2AAE01}"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340328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A74AA7-0828-49AC-9367-B63F8C6FA1CD}"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4100483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A74AA7-0828-49AC-9367-B63F8C6FA1CD}"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26099178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A74AA7-0828-49AC-9367-B63F8C6FA1CD}"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1379888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A74AA7-0828-49AC-9367-B63F8C6FA1CD}"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1455521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A74AA7-0828-49AC-9367-B63F8C6FA1CD}" type="datetimeFigureOut">
              <a:rPr lang="en-IN" smtClean="0"/>
              <a:t>15-09-2023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2275468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3A74AA7-0828-49AC-9367-B63F8C6FA1CD}" type="datetimeFigureOut">
              <a:rPr lang="en-IN" smtClean="0"/>
              <a:t>15-09-2023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3002650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3A74AA7-0828-49AC-9367-B63F8C6FA1CD}" type="datetimeFigureOut">
              <a:rPr lang="en-IN" smtClean="0"/>
              <a:t>15-09-2023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2678108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3A74AA7-0828-49AC-9367-B63F8C6FA1CD}" type="datetimeFigureOut">
              <a:rPr lang="en-IN" smtClean="0"/>
              <a:t>15-09-2023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2892347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A74AA7-0828-49AC-9367-B63F8C6FA1CD}" type="datetimeFigureOut">
              <a:rPr lang="en-IN" smtClean="0"/>
              <a:t>15-09-2023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1417447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A74AA7-0828-49AC-9367-B63F8C6FA1CD}" type="datetimeFigureOut">
              <a:rPr lang="en-IN" smtClean="0"/>
              <a:t>15-09-2023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2867072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3A74AA7-0828-49AC-9367-B63F8C6FA1CD}" type="datetimeFigureOut">
              <a:rPr lang="en-IN" smtClean="0"/>
              <a:t>15-09-2023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57FE828-F530-4764-BAEB-15817E2AAE01}" type="slidenum">
              <a:rPr lang="en-IN" smtClean="0"/>
              <a:t>‹#›</a:t>
            </a:fld>
            <a:endParaRPr lang="en-IN"/>
          </a:p>
        </p:txBody>
      </p:sp>
    </p:spTree>
    <p:extLst>
      <p:ext uri="{BB962C8B-B14F-4D97-AF65-F5344CB8AC3E}">
        <p14:creationId xmlns:p14="http://schemas.microsoft.com/office/powerpoint/2010/main" val="1020075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3A74AA7-0828-49AC-9367-B63F8C6FA1CD}" type="datetimeFigureOut">
              <a:rPr lang="en-IN" smtClean="0"/>
              <a:t>15-09-2023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57FE828-F530-4764-BAEB-15817E2AAE01}" type="slidenum">
              <a:rPr lang="en-IN" smtClean="0"/>
              <a:t>‹#›</a:t>
            </a:fld>
            <a:endParaRPr lang="en-IN"/>
          </a:p>
        </p:txBody>
      </p:sp>
    </p:spTree>
    <p:extLst>
      <p:ext uri="{BB962C8B-B14F-4D97-AF65-F5344CB8AC3E}">
        <p14:creationId xmlns:p14="http://schemas.microsoft.com/office/powerpoint/2010/main" val="22557302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3D0AC-9489-3E81-2BD3-5FFFADBDBC09}"/>
              </a:ext>
            </a:extLst>
          </p:cNvPr>
          <p:cNvSpPr>
            <a:spLocks noGrp="1"/>
          </p:cNvSpPr>
          <p:nvPr>
            <p:ph type="ctrTitle"/>
          </p:nvPr>
        </p:nvSpPr>
        <p:spPr/>
        <p:txBody>
          <a:bodyPr/>
          <a:lstStyle/>
          <a:p>
            <a:r>
              <a:rPr lang="en-IN" dirty="0"/>
              <a:t>Team: Tech Brewers</a:t>
            </a:r>
          </a:p>
        </p:txBody>
      </p:sp>
      <p:pic>
        <p:nvPicPr>
          <p:cNvPr id="5" name="Picture 4">
            <a:extLst>
              <a:ext uri="{FF2B5EF4-FFF2-40B4-BE49-F238E27FC236}">
                <a16:creationId xmlns:a16="http://schemas.microsoft.com/office/drawing/2014/main" id="{318D897D-EC53-A0D8-6E59-2A1629268C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3" name="Subtitle 2">
            <a:extLst>
              <a:ext uri="{FF2B5EF4-FFF2-40B4-BE49-F238E27FC236}">
                <a16:creationId xmlns:a16="http://schemas.microsoft.com/office/drawing/2014/main" id="{EC4AF54B-0562-8FFB-A8FC-9BA03FEF352C}"/>
              </a:ext>
            </a:extLst>
          </p:cNvPr>
          <p:cNvSpPr>
            <a:spLocks noGrp="1"/>
          </p:cNvSpPr>
          <p:nvPr>
            <p:ph type="subTitle" idx="1"/>
          </p:nvPr>
        </p:nvSpPr>
        <p:spPr>
          <a:xfrm>
            <a:off x="1256581" y="2894671"/>
            <a:ext cx="9144000" cy="1655762"/>
          </a:xfrm>
        </p:spPr>
        <p:txBody>
          <a:bodyPr>
            <a:normAutofit fontScale="77500" lnSpcReduction="20000"/>
          </a:bodyPr>
          <a:lstStyle/>
          <a:p>
            <a:r>
              <a:rPr lang="en-IN" sz="4800" b="1" dirty="0">
                <a:solidFill>
                  <a:schemeClr val="bg1"/>
                </a:solidFill>
              </a:rPr>
              <a:t>Topic: Automated Meeting-Room booking System</a:t>
            </a:r>
          </a:p>
          <a:p>
            <a:r>
              <a:rPr lang="en-IN" sz="4800" b="1" dirty="0">
                <a:solidFill>
                  <a:schemeClr val="bg1"/>
                </a:solidFill>
              </a:rPr>
              <a:t>Team- Tech Brewers</a:t>
            </a:r>
          </a:p>
        </p:txBody>
      </p:sp>
      <p:sp>
        <p:nvSpPr>
          <p:cNvPr id="4" name="TextBox 3">
            <a:extLst>
              <a:ext uri="{FF2B5EF4-FFF2-40B4-BE49-F238E27FC236}">
                <a16:creationId xmlns:a16="http://schemas.microsoft.com/office/drawing/2014/main" id="{1683518E-09E1-74F4-7BBE-209C4DCFF419}"/>
              </a:ext>
            </a:extLst>
          </p:cNvPr>
          <p:cNvSpPr txBox="1"/>
          <p:nvPr/>
        </p:nvSpPr>
        <p:spPr>
          <a:xfrm>
            <a:off x="9937102" y="6475445"/>
            <a:ext cx="2254897" cy="382555"/>
          </a:xfrm>
          <a:prstGeom prst="rect">
            <a:avLst/>
          </a:prstGeom>
          <a:noFill/>
        </p:spPr>
        <p:txBody>
          <a:bodyPr wrap="square" rtlCol="0">
            <a:spAutoFit/>
          </a:bodyPr>
          <a:lstStyle/>
          <a:p>
            <a:r>
              <a:rPr lang="en-IN" b="1" dirty="0">
                <a:solidFill>
                  <a:schemeClr val="bg1"/>
                </a:solidFill>
              </a:rPr>
              <a:t>PPT by Dhruba Das</a:t>
            </a:r>
          </a:p>
        </p:txBody>
      </p:sp>
    </p:spTree>
    <p:extLst>
      <p:ext uri="{BB962C8B-B14F-4D97-AF65-F5344CB8AC3E}">
        <p14:creationId xmlns:p14="http://schemas.microsoft.com/office/powerpoint/2010/main" val="42100801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57E7A-65D1-2B48-7F9A-4A4F3CB18677}"/>
              </a:ext>
            </a:extLst>
          </p:cNvPr>
          <p:cNvSpPr>
            <a:spLocks noGrp="1"/>
          </p:cNvSpPr>
          <p:nvPr>
            <p:ph type="title"/>
          </p:nvPr>
        </p:nvSpPr>
        <p:spPr>
          <a:xfrm>
            <a:off x="210803" y="303911"/>
            <a:ext cx="8596668" cy="1320800"/>
          </a:xfrm>
        </p:spPr>
        <p:txBody>
          <a:bodyPr/>
          <a:lstStyle/>
          <a:p>
            <a:r>
              <a:rPr lang="en-IN" dirty="0"/>
              <a:t>UI Screenshots</a:t>
            </a:r>
          </a:p>
        </p:txBody>
      </p:sp>
      <p:pic>
        <p:nvPicPr>
          <p:cNvPr id="5" name="Content Placeholder 4">
            <a:extLst>
              <a:ext uri="{FF2B5EF4-FFF2-40B4-BE49-F238E27FC236}">
                <a16:creationId xmlns:a16="http://schemas.microsoft.com/office/drawing/2014/main" id="{9B844CC0-F0F6-06E5-4986-9A3A9388C63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902" y="1007706"/>
            <a:ext cx="5202216" cy="5635689"/>
          </a:xfrm>
        </p:spPr>
      </p:pic>
      <p:pic>
        <p:nvPicPr>
          <p:cNvPr id="7" name="Picture 6">
            <a:extLst>
              <a:ext uri="{FF2B5EF4-FFF2-40B4-BE49-F238E27FC236}">
                <a16:creationId xmlns:a16="http://schemas.microsoft.com/office/drawing/2014/main" id="{A3E7C116-DE24-FF3C-D11F-D29EB0F0A0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0119" y="62315"/>
            <a:ext cx="6397318" cy="3268630"/>
          </a:xfrm>
          <a:prstGeom prst="rect">
            <a:avLst/>
          </a:prstGeom>
        </p:spPr>
      </p:pic>
      <p:pic>
        <p:nvPicPr>
          <p:cNvPr id="4" name="Picture 3">
            <a:extLst>
              <a:ext uri="{FF2B5EF4-FFF2-40B4-BE49-F238E27FC236}">
                <a16:creationId xmlns:a16="http://schemas.microsoft.com/office/drawing/2014/main" id="{29A4C5BE-2279-3A5A-B283-4D36600F72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31725" y="3330944"/>
            <a:ext cx="6405712" cy="3312451"/>
          </a:xfrm>
          <a:prstGeom prst="rect">
            <a:avLst/>
          </a:prstGeom>
        </p:spPr>
      </p:pic>
    </p:spTree>
    <p:extLst>
      <p:ext uri="{BB962C8B-B14F-4D97-AF65-F5344CB8AC3E}">
        <p14:creationId xmlns:p14="http://schemas.microsoft.com/office/powerpoint/2010/main" val="6977284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57E7A-65D1-2B48-7F9A-4A4F3CB18677}"/>
              </a:ext>
            </a:extLst>
          </p:cNvPr>
          <p:cNvSpPr>
            <a:spLocks noGrp="1"/>
          </p:cNvSpPr>
          <p:nvPr>
            <p:ph type="title"/>
          </p:nvPr>
        </p:nvSpPr>
        <p:spPr>
          <a:xfrm>
            <a:off x="210803" y="303911"/>
            <a:ext cx="8596668" cy="1320800"/>
          </a:xfrm>
        </p:spPr>
        <p:txBody>
          <a:bodyPr/>
          <a:lstStyle/>
          <a:p>
            <a:r>
              <a:rPr lang="en-IN" dirty="0"/>
              <a:t>UI Screenshots- </a:t>
            </a:r>
            <a:r>
              <a:rPr lang="en-IN" dirty="0" err="1"/>
              <a:t>Contd</a:t>
            </a:r>
            <a:endParaRPr lang="en-IN" dirty="0"/>
          </a:p>
        </p:txBody>
      </p:sp>
      <p:pic>
        <p:nvPicPr>
          <p:cNvPr id="9" name="Content Placeholder 8">
            <a:extLst>
              <a:ext uri="{FF2B5EF4-FFF2-40B4-BE49-F238E27FC236}">
                <a16:creationId xmlns:a16="http://schemas.microsoft.com/office/drawing/2014/main" id="{6261E035-B407-495B-D67F-B6FF85FDEC1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1844" y="1202253"/>
            <a:ext cx="4836440" cy="3002623"/>
          </a:xfrm>
        </p:spPr>
      </p:pic>
      <p:pic>
        <p:nvPicPr>
          <p:cNvPr id="8" name="Picture 7">
            <a:extLst>
              <a:ext uri="{FF2B5EF4-FFF2-40B4-BE49-F238E27FC236}">
                <a16:creationId xmlns:a16="http://schemas.microsoft.com/office/drawing/2014/main" id="{3F169568-E64B-6D06-6F1E-D380443767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2591" y="1202252"/>
            <a:ext cx="4940331" cy="3002623"/>
          </a:xfrm>
          <a:prstGeom prst="rect">
            <a:avLst/>
          </a:prstGeom>
        </p:spPr>
      </p:pic>
    </p:spTree>
    <p:extLst>
      <p:ext uri="{BB962C8B-B14F-4D97-AF65-F5344CB8AC3E}">
        <p14:creationId xmlns:p14="http://schemas.microsoft.com/office/powerpoint/2010/main" val="2728348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0000B-855F-6B59-77BD-63873E64A47E}"/>
              </a:ext>
            </a:extLst>
          </p:cNvPr>
          <p:cNvSpPr>
            <a:spLocks noGrp="1"/>
          </p:cNvSpPr>
          <p:nvPr>
            <p:ph type="title"/>
          </p:nvPr>
        </p:nvSpPr>
        <p:spPr/>
        <p:txBody>
          <a:bodyPr/>
          <a:lstStyle/>
          <a:p>
            <a:r>
              <a:rPr lang="en-IN" dirty="0"/>
              <a:t>Future Development Ideas</a:t>
            </a:r>
          </a:p>
        </p:txBody>
      </p:sp>
      <p:sp>
        <p:nvSpPr>
          <p:cNvPr id="3" name="Content Placeholder 2">
            <a:extLst>
              <a:ext uri="{FF2B5EF4-FFF2-40B4-BE49-F238E27FC236}">
                <a16:creationId xmlns:a16="http://schemas.microsoft.com/office/drawing/2014/main" id="{A0552E9F-D186-0F79-EBDC-C665B7F7EECE}"/>
              </a:ext>
            </a:extLst>
          </p:cNvPr>
          <p:cNvSpPr>
            <a:spLocks noGrp="1"/>
          </p:cNvSpPr>
          <p:nvPr>
            <p:ph idx="1"/>
          </p:nvPr>
        </p:nvSpPr>
        <p:spPr/>
        <p:txBody>
          <a:bodyPr/>
          <a:lstStyle/>
          <a:p>
            <a:r>
              <a:rPr lang="en-IN" b="1" dirty="0"/>
              <a:t>Integration</a:t>
            </a:r>
            <a:r>
              <a:rPr lang="en-IN" dirty="0"/>
              <a:t>: I</a:t>
            </a:r>
            <a:r>
              <a:rPr lang="en-US" dirty="0"/>
              <a:t>ntegration with calendars (e.g., Outlook, Google Calendar) ensures that meeting room reservations are seamlessly incorporated into users' existing schedules.</a:t>
            </a:r>
          </a:p>
          <a:p>
            <a:r>
              <a:rPr lang="en-US" b="1" dirty="0"/>
              <a:t>Resource Optimization</a:t>
            </a:r>
            <a:r>
              <a:rPr lang="en-US" dirty="0"/>
              <a:t>: Some systems offer data analytics and reporting features to help organizations identify underutilized meeting spaces and optimize room allocation.</a:t>
            </a:r>
          </a:p>
          <a:p>
            <a:r>
              <a:rPr lang="en-US" b="1" dirty="0"/>
              <a:t>Accessibility</a:t>
            </a:r>
            <a:r>
              <a:rPr lang="en-US" dirty="0"/>
              <a:t>: Many systems offer mobile apps or web-based access, allowing employees to book rooms from anywhere, further enhancing convenience.</a:t>
            </a:r>
            <a:endParaRPr lang="en-IN" dirty="0"/>
          </a:p>
        </p:txBody>
      </p:sp>
    </p:spTree>
    <p:extLst>
      <p:ext uri="{BB962C8B-B14F-4D97-AF65-F5344CB8AC3E}">
        <p14:creationId xmlns:p14="http://schemas.microsoft.com/office/powerpoint/2010/main" val="27213030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A77C-854A-A688-35EE-EC2CD4CAB337}"/>
              </a:ext>
            </a:extLst>
          </p:cNvPr>
          <p:cNvSpPr>
            <a:spLocks noGrp="1"/>
          </p:cNvSpPr>
          <p:nvPr>
            <p:ph type="title"/>
          </p:nvPr>
        </p:nvSpPr>
        <p:spPr/>
        <p:txBody>
          <a:bodyPr/>
          <a:lstStyle/>
          <a:p>
            <a:r>
              <a:rPr lang="en-IN" b="1" dirty="0"/>
              <a:t>Team Members:	</a:t>
            </a:r>
          </a:p>
        </p:txBody>
      </p:sp>
      <p:pic>
        <p:nvPicPr>
          <p:cNvPr id="5" name="Content Placeholder 4">
            <a:extLst>
              <a:ext uri="{FF2B5EF4-FFF2-40B4-BE49-F238E27FC236}">
                <a16:creationId xmlns:a16="http://schemas.microsoft.com/office/drawing/2014/main" id="{A09C2017-1A88-7D77-C9EA-3873255126A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21934" y="1351225"/>
            <a:ext cx="4670066" cy="4670066"/>
          </a:xfrm>
        </p:spPr>
      </p:pic>
      <p:sp>
        <p:nvSpPr>
          <p:cNvPr id="6" name="TextBox 5">
            <a:extLst>
              <a:ext uri="{FF2B5EF4-FFF2-40B4-BE49-F238E27FC236}">
                <a16:creationId xmlns:a16="http://schemas.microsoft.com/office/drawing/2014/main" id="{AE4E2834-31E3-3384-614D-85DE6C19C0AD}"/>
              </a:ext>
            </a:extLst>
          </p:cNvPr>
          <p:cNvSpPr txBox="1"/>
          <p:nvPr/>
        </p:nvSpPr>
        <p:spPr>
          <a:xfrm>
            <a:off x="534838" y="1440610"/>
            <a:ext cx="7209570" cy="5010474"/>
          </a:xfrm>
          <a:prstGeom prst="rect">
            <a:avLst/>
          </a:prstGeom>
          <a:noFill/>
        </p:spPr>
        <p:txBody>
          <a:bodyPr wrap="square" rtlCol="0">
            <a:spAutoFit/>
          </a:bodyPr>
          <a:lstStyle/>
          <a:p>
            <a:pPr marL="342900" indent="-342900">
              <a:lnSpc>
                <a:spcPct val="150000"/>
              </a:lnSpc>
              <a:buAutoNum type="arabicParenR"/>
            </a:pPr>
            <a:r>
              <a:rPr lang="en-IN" sz="2400" dirty="0"/>
              <a:t>Anushka Kukreti </a:t>
            </a:r>
            <a:r>
              <a:rPr lang="en-IN" sz="1400" dirty="0"/>
              <a:t>(Team lead) (45341149)</a:t>
            </a:r>
          </a:p>
          <a:p>
            <a:pPr marL="342900" indent="-342900">
              <a:lnSpc>
                <a:spcPct val="150000"/>
              </a:lnSpc>
              <a:buAutoNum type="arabicParenR"/>
            </a:pPr>
            <a:r>
              <a:rPr lang="en-IN" sz="2400" dirty="0"/>
              <a:t>Dhruba Das </a:t>
            </a:r>
            <a:r>
              <a:rPr lang="en-IN" sz="1400" dirty="0"/>
              <a:t>(45341107)</a:t>
            </a:r>
          </a:p>
          <a:p>
            <a:pPr marL="342900" indent="-342900">
              <a:lnSpc>
                <a:spcPct val="150000"/>
              </a:lnSpc>
              <a:buAutoNum type="arabicParenR"/>
            </a:pPr>
            <a:r>
              <a:rPr lang="en-IN" sz="2400" dirty="0"/>
              <a:t>Aditi Shah </a:t>
            </a:r>
            <a:r>
              <a:rPr lang="en-IN" sz="1400" dirty="0"/>
              <a:t>(45341071)</a:t>
            </a:r>
          </a:p>
          <a:p>
            <a:pPr marL="342900" indent="-342900">
              <a:lnSpc>
                <a:spcPct val="150000"/>
              </a:lnSpc>
              <a:buAutoNum type="arabicParenR"/>
            </a:pPr>
            <a:r>
              <a:rPr lang="en-IN" sz="2400" dirty="0"/>
              <a:t>Anupam Sharma </a:t>
            </a:r>
            <a:r>
              <a:rPr lang="en-IN" sz="1400" dirty="0"/>
              <a:t>(45341179)</a:t>
            </a:r>
          </a:p>
          <a:p>
            <a:pPr marL="342900" indent="-342900">
              <a:lnSpc>
                <a:spcPct val="150000"/>
              </a:lnSpc>
              <a:buAutoNum type="arabicParenR"/>
            </a:pPr>
            <a:r>
              <a:rPr lang="en-IN" sz="2400" dirty="0"/>
              <a:t>Hari Krishna P </a:t>
            </a:r>
            <a:r>
              <a:rPr lang="en-IN" sz="1400" dirty="0"/>
              <a:t>(45341125 )</a:t>
            </a:r>
          </a:p>
          <a:p>
            <a:pPr marL="342900" indent="-342900">
              <a:lnSpc>
                <a:spcPct val="150000"/>
              </a:lnSpc>
              <a:buAutoNum type="arabicParenR"/>
            </a:pPr>
            <a:r>
              <a:rPr lang="en-IN" sz="2400" dirty="0" err="1"/>
              <a:t>Kratika</a:t>
            </a:r>
            <a:r>
              <a:rPr lang="en-IN" sz="2400" dirty="0"/>
              <a:t> </a:t>
            </a:r>
            <a:r>
              <a:rPr lang="en-IN" sz="2400" dirty="0" err="1"/>
              <a:t>Nema</a:t>
            </a:r>
            <a:r>
              <a:rPr lang="en-IN" sz="2400" dirty="0"/>
              <a:t> </a:t>
            </a:r>
            <a:r>
              <a:rPr lang="en-IN" sz="1400" dirty="0"/>
              <a:t>(45341373) </a:t>
            </a:r>
          </a:p>
          <a:p>
            <a:pPr marL="342900" indent="-342900">
              <a:lnSpc>
                <a:spcPct val="150000"/>
              </a:lnSpc>
              <a:buAutoNum type="arabicParenR"/>
            </a:pPr>
            <a:r>
              <a:rPr lang="en-IN" sz="2400" dirty="0"/>
              <a:t>Kanak Yadav </a:t>
            </a:r>
            <a:r>
              <a:rPr lang="en-IN" sz="1400" dirty="0"/>
              <a:t>(45341291)</a:t>
            </a:r>
          </a:p>
          <a:p>
            <a:pPr marL="342900" indent="-342900">
              <a:lnSpc>
                <a:spcPct val="150000"/>
              </a:lnSpc>
              <a:buAutoNum type="arabicParenR"/>
            </a:pPr>
            <a:r>
              <a:rPr lang="en-IN" sz="2400" dirty="0"/>
              <a:t>Shruti Pandey </a:t>
            </a:r>
            <a:r>
              <a:rPr lang="en-IN" sz="1400" dirty="0"/>
              <a:t>(45341334)</a:t>
            </a:r>
          </a:p>
          <a:p>
            <a:pPr marL="342900" indent="-342900">
              <a:lnSpc>
                <a:spcPct val="150000"/>
              </a:lnSpc>
              <a:buAutoNum type="arabicParenR"/>
            </a:pPr>
            <a:r>
              <a:rPr lang="en-IN" sz="2400" dirty="0"/>
              <a:t>Vivek Negi </a:t>
            </a:r>
            <a:r>
              <a:rPr lang="en-IN" sz="1400" dirty="0"/>
              <a:t>(45341177)</a:t>
            </a:r>
          </a:p>
        </p:txBody>
      </p:sp>
    </p:spTree>
    <p:extLst>
      <p:ext uri="{BB962C8B-B14F-4D97-AF65-F5344CB8AC3E}">
        <p14:creationId xmlns:p14="http://schemas.microsoft.com/office/powerpoint/2010/main" val="104617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3606927-E624-D040-D2D6-3BE08977B4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7216" y="4156781"/>
            <a:ext cx="5064784" cy="2701219"/>
          </a:xfrm>
          <a:prstGeom prst="rect">
            <a:avLst/>
          </a:prstGeom>
        </p:spPr>
      </p:pic>
      <p:sp>
        <p:nvSpPr>
          <p:cNvPr id="2" name="Title 1">
            <a:extLst>
              <a:ext uri="{FF2B5EF4-FFF2-40B4-BE49-F238E27FC236}">
                <a16:creationId xmlns:a16="http://schemas.microsoft.com/office/drawing/2014/main" id="{96700DD5-E673-E21A-C80B-73DE6CF82EB7}"/>
              </a:ext>
            </a:extLst>
          </p:cNvPr>
          <p:cNvSpPr>
            <a:spLocks noGrp="1"/>
          </p:cNvSpPr>
          <p:nvPr>
            <p:ph type="title"/>
          </p:nvPr>
        </p:nvSpPr>
        <p:spPr/>
        <p:txBody>
          <a:bodyPr/>
          <a:lstStyle/>
          <a:p>
            <a:r>
              <a:rPr lang="en-IN" dirty="0"/>
              <a:t>Application features</a:t>
            </a:r>
          </a:p>
        </p:txBody>
      </p:sp>
      <p:sp>
        <p:nvSpPr>
          <p:cNvPr id="3" name="Content Placeholder 2">
            <a:extLst>
              <a:ext uri="{FF2B5EF4-FFF2-40B4-BE49-F238E27FC236}">
                <a16:creationId xmlns:a16="http://schemas.microsoft.com/office/drawing/2014/main" id="{296F4BAB-9469-DAC3-0642-EC4786BDEFC8}"/>
              </a:ext>
            </a:extLst>
          </p:cNvPr>
          <p:cNvSpPr>
            <a:spLocks noGrp="1"/>
          </p:cNvSpPr>
          <p:nvPr>
            <p:ph idx="1"/>
          </p:nvPr>
        </p:nvSpPr>
        <p:spPr>
          <a:xfrm>
            <a:off x="612475" y="1930401"/>
            <a:ext cx="8661527" cy="4110962"/>
          </a:xfrm>
        </p:spPr>
        <p:txBody>
          <a:bodyPr/>
          <a:lstStyle/>
          <a:p>
            <a:r>
              <a:rPr lang="en-IN" dirty="0"/>
              <a:t>The application creates a very user friendly interface for 1) Employees 2) Managers and 3) admins to efficiently- 1) Book, 2) View and 3) Organise availability of Meeting rooms.</a:t>
            </a:r>
          </a:p>
          <a:p>
            <a:r>
              <a:rPr lang="en-IN" dirty="0"/>
              <a:t>Admins, Employees and Managers all three- get separate homepages with their respective dashboards with essential permissions to view or book or handle meeting rooms with various amenities as listed in the Product Requirement Specification document handed by HSBC Technology Academy for the Code fury contest- 2023.</a:t>
            </a:r>
          </a:p>
          <a:p>
            <a:r>
              <a:rPr lang="en-IN" dirty="0"/>
              <a:t>Exception handling is taken care of- in case there’s illegal</a:t>
            </a:r>
          </a:p>
          <a:p>
            <a:pPr marL="0" indent="0">
              <a:buNone/>
            </a:pPr>
            <a:r>
              <a:rPr lang="en-IN" dirty="0"/>
              <a:t>Entry of data. Intensive testing has been conducted to ensure</a:t>
            </a:r>
          </a:p>
          <a:p>
            <a:pPr marL="0" indent="0">
              <a:buNone/>
            </a:pPr>
            <a:r>
              <a:rPr lang="en-IN" dirty="0"/>
              <a:t>The application works as intended.</a:t>
            </a:r>
          </a:p>
        </p:txBody>
      </p:sp>
    </p:spTree>
    <p:extLst>
      <p:ext uri="{BB962C8B-B14F-4D97-AF65-F5344CB8AC3E}">
        <p14:creationId xmlns:p14="http://schemas.microsoft.com/office/powerpoint/2010/main" val="1441967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09C2869-9A37-5ABC-04AF-289AF4CF1D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07856" y="4515928"/>
            <a:ext cx="4684144" cy="2342072"/>
          </a:xfrm>
          <a:prstGeom prst="rect">
            <a:avLst/>
          </a:prstGeom>
        </p:spPr>
      </p:pic>
      <p:sp>
        <p:nvSpPr>
          <p:cNvPr id="2" name="Title 1">
            <a:extLst>
              <a:ext uri="{FF2B5EF4-FFF2-40B4-BE49-F238E27FC236}">
                <a16:creationId xmlns:a16="http://schemas.microsoft.com/office/drawing/2014/main" id="{B3182079-3F02-D608-E88F-AB74E486487B}"/>
              </a:ext>
            </a:extLst>
          </p:cNvPr>
          <p:cNvSpPr>
            <a:spLocks noGrp="1"/>
          </p:cNvSpPr>
          <p:nvPr>
            <p:ph type="title"/>
          </p:nvPr>
        </p:nvSpPr>
        <p:spPr/>
        <p:txBody>
          <a:bodyPr/>
          <a:lstStyle/>
          <a:p>
            <a:r>
              <a:rPr lang="en-IN" dirty="0"/>
              <a:t>Selling Point of Application (Purpose)</a:t>
            </a:r>
          </a:p>
        </p:txBody>
      </p:sp>
      <p:sp>
        <p:nvSpPr>
          <p:cNvPr id="3" name="Content Placeholder 2">
            <a:extLst>
              <a:ext uri="{FF2B5EF4-FFF2-40B4-BE49-F238E27FC236}">
                <a16:creationId xmlns:a16="http://schemas.microsoft.com/office/drawing/2014/main" id="{A90AB8AD-0CCA-8A1D-6D93-C8C23554853A}"/>
              </a:ext>
            </a:extLst>
          </p:cNvPr>
          <p:cNvSpPr>
            <a:spLocks noGrp="1"/>
          </p:cNvSpPr>
          <p:nvPr>
            <p:ph idx="1"/>
          </p:nvPr>
        </p:nvSpPr>
        <p:spPr>
          <a:xfrm>
            <a:off x="677334" y="1690777"/>
            <a:ext cx="8596668" cy="5167223"/>
          </a:xfrm>
        </p:spPr>
        <p:txBody>
          <a:bodyPr/>
          <a:lstStyle/>
          <a:p>
            <a:r>
              <a:rPr lang="en-IN" b="1" dirty="0"/>
              <a:t>Efficient Resource Utilization</a:t>
            </a:r>
            <a:r>
              <a:rPr lang="en-IN" dirty="0"/>
              <a:t>: </a:t>
            </a:r>
            <a:r>
              <a:rPr lang="en-IN" sz="1100" dirty="0"/>
              <a:t>Our App </a:t>
            </a:r>
            <a:r>
              <a:rPr lang="en-US" sz="1100" dirty="0"/>
              <a:t>help organizations maximize the use of their meeting spaces by preventing double bookings and ensuring that rooms are utilized to their full potential.</a:t>
            </a:r>
            <a:endParaRPr lang="en-IN" sz="1100" dirty="0"/>
          </a:p>
          <a:p>
            <a:r>
              <a:rPr lang="en-IN" b="1" dirty="0"/>
              <a:t>Time Savings</a:t>
            </a:r>
            <a:r>
              <a:rPr lang="en-IN" dirty="0"/>
              <a:t>: </a:t>
            </a:r>
            <a:r>
              <a:rPr lang="en-US" sz="1100" dirty="0"/>
              <a:t>Users can easily check room availability, book, modify, or cancel reservations, saving time that would otherwise be spent coordinating meetings through emails or phone calls.</a:t>
            </a:r>
            <a:endParaRPr lang="en-IN" sz="1100" dirty="0"/>
          </a:p>
          <a:p>
            <a:r>
              <a:rPr lang="en-IN" b="1" dirty="0"/>
              <a:t>Streamlined Scheduling</a:t>
            </a:r>
            <a:r>
              <a:rPr lang="en-IN" dirty="0"/>
              <a:t>: </a:t>
            </a:r>
            <a:r>
              <a:rPr lang="en-US" sz="1100" dirty="0"/>
              <a:t>The system provides a centralized platform for managing meeting room reservations, making it simple for employees to find and book the right room for their needs.</a:t>
            </a:r>
            <a:endParaRPr lang="en-IN" sz="1100" dirty="0"/>
          </a:p>
          <a:p>
            <a:r>
              <a:rPr lang="en-IN" b="1" dirty="0"/>
              <a:t>Reduced Conflicts</a:t>
            </a:r>
            <a:r>
              <a:rPr lang="en-IN" dirty="0"/>
              <a:t>: </a:t>
            </a:r>
            <a:r>
              <a:rPr lang="en-US" sz="1100" dirty="0"/>
              <a:t>Avoid scheduling conflicts and confusion by having a real-time overview of room availability, which minimizes interruptions and wasted time.</a:t>
            </a:r>
            <a:endParaRPr lang="en-IN" sz="1100" dirty="0"/>
          </a:p>
          <a:p>
            <a:r>
              <a:rPr lang="en-IN" b="1" dirty="0"/>
              <a:t>Customization</a:t>
            </a:r>
            <a:r>
              <a:rPr lang="en-IN" dirty="0"/>
              <a:t>: </a:t>
            </a:r>
            <a:r>
              <a:rPr lang="en-US" dirty="0"/>
              <a:t>: </a:t>
            </a:r>
            <a:r>
              <a:rPr lang="en-US" sz="1100" dirty="0"/>
              <a:t>Many systems allow organizations to customize booking rules, such as maximum reservation lengths, advanced booking, or recurring meetings, to fit their specific needs.</a:t>
            </a:r>
            <a:endParaRPr lang="en-IN" sz="1100" dirty="0"/>
          </a:p>
          <a:p>
            <a:r>
              <a:rPr lang="en-US" b="1" dirty="0"/>
              <a:t>User-Friendly Interface</a:t>
            </a:r>
            <a:r>
              <a:rPr lang="en-US" dirty="0"/>
              <a:t>: </a:t>
            </a:r>
            <a:r>
              <a:rPr lang="en-US" sz="1100" dirty="0"/>
              <a:t>Intuitive, user-friendly interfaces make it easy for employees to navigate and book meeting rooms without extensive training</a:t>
            </a:r>
            <a:r>
              <a:rPr lang="en-US" dirty="0"/>
              <a:t>.</a:t>
            </a:r>
          </a:p>
          <a:p>
            <a:r>
              <a:rPr lang="en-US" b="1" dirty="0"/>
              <a:t>Visibility</a:t>
            </a:r>
            <a:r>
              <a:rPr lang="en-US" dirty="0"/>
              <a:t>: </a:t>
            </a:r>
            <a:r>
              <a:rPr lang="en-US" sz="1100" dirty="0"/>
              <a:t>Users can quickly see room amenities, capacity, and location, ensuring that they choose the right space for their meeting requirements.</a:t>
            </a:r>
            <a:endParaRPr lang="en-IN" sz="1100" dirty="0"/>
          </a:p>
        </p:txBody>
      </p:sp>
    </p:spTree>
    <p:extLst>
      <p:ext uri="{BB962C8B-B14F-4D97-AF65-F5344CB8AC3E}">
        <p14:creationId xmlns:p14="http://schemas.microsoft.com/office/powerpoint/2010/main" val="2808237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64850-441A-989C-A038-FBC2FAA8150F}"/>
              </a:ext>
            </a:extLst>
          </p:cNvPr>
          <p:cNvSpPr>
            <a:spLocks noGrp="1"/>
          </p:cNvSpPr>
          <p:nvPr>
            <p:ph type="title"/>
          </p:nvPr>
        </p:nvSpPr>
        <p:spPr>
          <a:xfrm>
            <a:off x="159749" y="163902"/>
            <a:ext cx="8596668" cy="1320800"/>
          </a:xfrm>
        </p:spPr>
        <p:txBody>
          <a:bodyPr/>
          <a:lstStyle/>
          <a:p>
            <a:r>
              <a:rPr lang="en-IN" dirty="0"/>
              <a:t>Learnings: </a:t>
            </a:r>
          </a:p>
        </p:txBody>
      </p:sp>
      <p:pic>
        <p:nvPicPr>
          <p:cNvPr id="5" name="Picture 4">
            <a:extLst>
              <a:ext uri="{FF2B5EF4-FFF2-40B4-BE49-F238E27FC236}">
                <a16:creationId xmlns:a16="http://schemas.microsoft.com/office/drawing/2014/main" id="{4ACD58EC-8673-A5A0-224D-C640CA35C7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9426" y="0"/>
            <a:ext cx="5782573" cy="6858000"/>
          </a:xfrm>
          <a:prstGeom prst="rect">
            <a:avLst/>
          </a:prstGeom>
        </p:spPr>
      </p:pic>
      <p:sp>
        <p:nvSpPr>
          <p:cNvPr id="3" name="Content Placeholder 2">
            <a:extLst>
              <a:ext uri="{FF2B5EF4-FFF2-40B4-BE49-F238E27FC236}">
                <a16:creationId xmlns:a16="http://schemas.microsoft.com/office/drawing/2014/main" id="{188FC28C-EEFB-5DFB-D69E-87BDF5F1D068}"/>
              </a:ext>
            </a:extLst>
          </p:cNvPr>
          <p:cNvSpPr>
            <a:spLocks noGrp="1"/>
          </p:cNvSpPr>
          <p:nvPr>
            <p:ph idx="1"/>
          </p:nvPr>
        </p:nvSpPr>
        <p:spPr>
          <a:xfrm>
            <a:off x="159749" y="888521"/>
            <a:ext cx="6077149" cy="5805577"/>
          </a:xfrm>
        </p:spPr>
        <p:txBody>
          <a:bodyPr>
            <a:normAutofit/>
          </a:bodyPr>
          <a:lstStyle/>
          <a:p>
            <a:pPr marL="0" indent="0">
              <a:buNone/>
            </a:pPr>
            <a:endParaRPr lang="en-IN" b="1" u="sng" dirty="0"/>
          </a:p>
          <a:p>
            <a:pPr marL="0" indent="0">
              <a:buNone/>
            </a:pPr>
            <a:r>
              <a:rPr lang="en-IN" b="1" u="sng" dirty="0"/>
              <a:t>Technical Learnings:</a:t>
            </a:r>
          </a:p>
          <a:p>
            <a:pPr marL="0" indent="0">
              <a:buNone/>
            </a:pPr>
            <a:endParaRPr lang="en-IN" b="1" u="sng" dirty="0"/>
          </a:p>
          <a:p>
            <a:r>
              <a:rPr lang="en-IN" b="1" dirty="0"/>
              <a:t>Languages: </a:t>
            </a:r>
            <a:r>
              <a:rPr lang="en-IN" sz="1050" dirty="0"/>
              <a:t>The 1 week long hackathon helped us strengthen the concepts of Java, SQL, HTML-CSS and Java script that we learnt during the 15 day long bootcamp organised for us by HSBC Learning Academy.</a:t>
            </a:r>
          </a:p>
          <a:p>
            <a:endParaRPr lang="en-IN" sz="1050" dirty="0"/>
          </a:p>
          <a:p>
            <a:pPr marL="0" indent="0">
              <a:buNone/>
            </a:pPr>
            <a:endParaRPr lang="en-IN" sz="1050" dirty="0"/>
          </a:p>
          <a:p>
            <a:r>
              <a:rPr lang="en-IN" b="1" dirty="0"/>
              <a:t>Application: </a:t>
            </a:r>
            <a:r>
              <a:rPr lang="en-IN" sz="1050" dirty="0"/>
              <a:t>The project helped us apply the theoretical concepts taught in class on an actual hands on project and allowed us to get our hands dirty and let our imaginations run wild creating a project that has real life applications- that would help save organisation both time and money.</a:t>
            </a:r>
          </a:p>
          <a:p>
            <a:endParaRPr lang="en-IN" sz="1050" dirty="0"/>
          </a:p>
          <a:p>
            <a:pPr marL="0" indent="0">
              <a:buNone/>
            </a:pPr>
            <a:r>
              <a:rPr lang="en-IN" sz="1050" dirty="0"/>
              <a:t>  </a:t>
            </a:r>
          </a:p>
          <a:p>
            <a:r>
              <a:rPr lang="en-IN" b="1" dirty="0"/>
              <a:t>Software Engineering: </a:t>
            </a:r>
            <a:r>
              <a:rPr lang="en-IN" sz="1050" dirty="0"/>
              <a:t>Everyone worked in a team- in a Dev-ops cycle manner where we noted the requirements first, then thought about the design and execution- then went to development and testing- and again circling back to the requirements to see if there's anything additional required- then development, re-testing and then finally submission~!</a:t>
            </a:r>
          </a:p>
        </p:txBody>
      </p:sp>
    </p:spTree>
    <p:extLst>
      <p:ext uri="{BB962C8B-B14F-4D97-AF65-F5344CB8AC3E}">
        <p14:creationId xmlns:p14="http://schemas.microsoft.com/office/powerpoint/2010/main" val="32560187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7BF35-7C5E-68D7-14DF-D8BB67EB4BCA}"/>
              </a:ext>
            </a:extLst>
          </p:cNvPr>
          <p:cNvSpPr>
            <a:spLocks noGrp="1"/>
          </p:cNvSpPr>
          <p:nvPr>
            <p:ph type="title"/>
          </p:nvPr>
        </p:nvSpPr>
        <p:spPr>
          <a:xfrm>
            <a:off x="177002" y="143774"/>
            <a:ext cx="8596668" cy="1320800"/>
          </a:xfrm>
        </p:spPr>
        <p:txBody>
          <a:bodyPr/>
          <a:lstStyle/>
          <a:p>
            <a:r>
              <a:rPr lang="en-IN" dirty="0"/>
              <a:t>Learnings</a:t>
            </a:r>
          </a:p>
        </p:txBody>
      </p:sp>
      <p:sp>
        <p:nvSpPr>
          <p:cNvPr id="3" name="Content Placeholder 2">
            <a:extLst>
              <a:ext uri="{FF2B5EF4-FFF2-40B4-BE49-F238E27FC236}">
                <a16:creationId xmlns:a16="http://schemas.microsoft.com/office/drawing/2014/main" id="{F9B8BC02-8EF9-5BC8-B8A8-BAACF0281BE5}"/>
              </a:ext>
            </a:extLst>
          </p:cNvPr>
          <p:cNvSpPr>
            <a:spLocks noGrp="1"/>
          </p:cNvSpPr>
          <p:nvPr>
            <p:ph idx="1"/>
          </p:nvPr>
        </p:nvSpPr>
        <p:spPr>
          <a:xfrm>
            <a:off x="677334" y="914401"/>
            <a:ext cx="5732092" cy="5943600"/>
          </a:xfrm>
        </p:spPr>
        <p:txBody>
          <a:bodyPr>
            <a:normAutofit/>
          </a:bodyPr>
          <a:lstStyle/>
          <a:p>
            <a:pPr marL="0" indent="0">
              <a:buNone/>
            </a:pPr>
            <a:r>
              <a:rPr lang="en-IN" b="1" u="sng" dirty="0"/>
              <a:t>Non-Tech Learning:</a:t>
            </a:r>
          </a:p>
          <a:p>
            <a:r>
              <a:rPr lang="en-IN" b="1" dirty="0"/>
              <a:t>Teamwork and Collaboration: </a:t>
            </a:r>
            <a:r>
              <a:rPr lang="en-IN" sz="1050" dirty="0"/>
              <a:t>The</a:t>
            </a:r>
            <a:r>
              <a:rPr lang="en-IN" sz="1050" b="1" dirty="0"/>
              <a:t> </a:t>
            </a:r>
            <a:r>
              <a:rPr lang="en-US" sz="1050" dirty="0"/>
              <a:t>Hackathon involved working in a team. We learnt how to collaborate effectively, delegate tasks, and leverage each team member's strengths to achieve a common goal. Effective communication was crucial</a:t>
            </a:r>
            <a:endParaRPr lang="en-IN" sz="1050" dirty="0"/>
          </a:p>
          <a:p>
            <a:r>
              <a:rPr lang="en-IN" b="1" dirty="0"/>
              <a:t>Problem-Solving</a:t>
            </a:r>
            <a:r>
              <a:rPr lang="en-IN" dirty="0"/>
              <a:t>: </a:t>
            </a:r>
            <a:r>
              <a:rPr lang="en-IN" sz="1050" dirty="0"/>
              <a:t>The </a:t>
            </a:r>
            <a:r>
              <a:rPr lang="en-US" sz="1050" dirty="0"/>
              <a:t>Hackathon presented a real-world requirement that required a creative and innovative solution. We learnt to think critically, analyze issues, and develop a practical solution within this one week.</a:t>
            </a:r>
            <a:endParaRPr lang="en-IN" sz="1050" dirty="0"/>
          </a:p>
          <a:p>
            <a:r>
              <a:rPr lang="en-IN" b="1" dirty="0"/>
              <a:t>Time Management</a:t>
            </a:r>
            <a:r>
              <a:rPr lang="en-IN" dirty="0"/>
              <a:t>:</a:t>
            </a:r>
            <a:r>
              <a:rPr lang="en-IN" sz="1050" dirty="0"/>
              <a:t> </a:t>
            </a:r>
            <a:r>
              <a:rPr lang="en-US" sz="1050" dirty="0"/>
              <a:t>Given the time constraints of the hackathon, we learnt to prioritize tasks, set goals, and manage time efficiently to meet project deadlines.</a:t>
            </a:r>
          </a:p>
          <a:p>
            <a:r>
              <a:rPr lang="en-IN" b="1" dirty="0"/>
              <a:t>Adaptability: </a:t>
            </a:r>
            <a:r>
              <a:rPr lang="en-US" sz="1050" dirty="0"/>
              <a:t>The fast-paced nature of hackathon required us to adapt quickly to changing circumstances, reevaluate strategies, and make adjustments as necessary.</a:t>
            </a:r>
          </a:p>
          <a:p>
            <a:r>
              <a:rPr lang="en-IN" b="1" dirty="0"/>
              <a:t>Networking</a:t>
            </a:r>
            <a:r>
              <a:rPr lang="en-US" b="1" dirty="0"/>
              <a:t>:</a:t>
            </a:r>
            <a:r>
              <a:rPr lang="en-US" sz="1050" b="1" dirty="0"/>
              <a:t> We </a:t>
            </a:r>
            <a:r>
              <a:rPr lang="en-US" sz="1050" dirty="0"/>
              <a:t>had the opportunity to connect with our SPOC- </a:t>
            </a:r>
            <a:r>
              <a:rPr lang="en-US" sz="1050" dirty="0" err="1"/>
              <a:t>Liqzan</a:t>
            </a:r>
            <a:r>
              <a:rPr lang="en-US" sz="1050" dirty="0"/>
              <a:t> Manna, and other team members during the hackathon. Networking can helped us to build valuable relationships for future collaborations and career opportunities.</a:t>
            </a:r>
          </a:p>
          <a:p>
            <a:r>
              <a:rPr lang="en-IN" b="1" dirty="0"/>
              <a:t>Resilience: </a:t>
            </a:r>
            <a:r>
              <a:rPr lang="en-IN" sz="1050" dirty="0"/>
              <a:t>We had to f</a:t>
            </a:r>
            <a:r>
              <a:rPr lang="en-US" sz="1050" dirty="0"/>
              <a:t>ace challenges and setbacks during the hackathon. We learnt how to stay motivated, persevere through difficulties, and maintain a positive attitude.</a:t>
            </a:r>
            <a:endParaRPr lang="en-IN" sz="1050" dirty="0"/>
          </a:p>
        </p:txBody>
      </p:sp>
      <p:pic>
        <p:nvPicPr>
          <p:cNvPr id="4" name="Picture 3">
            <a:extLst>
              <a:ext uri="{FF2B5EF4-FFF2-40B4-BE49-F238E27FC236}">
                <a16:creationId xmlns:a16="http://schemas.microsoft.com/office/drawing/2014/main" id="{EE31D8C2-CA84-8984-DB7E-D7AA60732D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9426" y="0"/>
            <a:ext cx="5782573" cy="6858000"/>
          </a:xfrm>
          <a:prstGeom prst="rect">
            <a:avLst/>
          </a:prstGeom>
        </p:spPr>
      </p:pic>
    </p:spTree>
    <p:extLst>
      <p:ext uri="{BB962C8B-B14F-4D97-AF65-F5344CB8AC3E}">
        <p14:creationId xmlns:p14="http://schemas.microsoft.com/office/powerpoint/2010/main" val="1933957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DF990-3317-4A89-9B6F-E0E4D8DC933C}"/>
              </a:ext>
            </a:extLst>
          </p:cNvPr>
          <p:cNvSpPr>
            <a:spLocks noGrp="1"/>
          </p:cNvSpPr>
          <p:nvPr>
            <p:ph type="title"/>
          </p:nvPr>
        </p:nvSpPr>
        <p:spPr/>
        <p:txBody>
          <a:bodyPr/>
          <a:lstStyle/>
          <a:p>
            <a:r>
              <a:rPr lang="en-IN" dirty="0"/>
              <a:t>Concepts used</a:t>
            </a:r>
          </a:p>
        </p:txBody>
      </p:sp>
      <p:pic>
        <p:nvPicPr>
          <p:cNvPr id="7" name="Picture 6">
            <a:extLst>
              <a:ext uri="{FF2B5EF4-FFF2-40B4-BE49-F238E27FC236}">
                <a16:creationId xmlns:a16="http://schemas.microsoft.com/office/drawing/2014/main" id="{93CC9AD0-47E0-A216-5E6D-7A0F5CF9F563}"/>
              </a:ext>
            </a:extLst>
          </p:cNvPr>
          <p:cNvPicPr>
            <a:picLocks noChangeAspect="1"/>
          </p:cNvPicPr>
          <p:nvPr/>
        </p:nvPicPr>
        <p:blipFill>
          <a:blip r:embed="rId2"/>
          <a:stretch>
            <a:fillRect/>
          </a:stretch>
        </p:blipFill>
        <p:spPr>
          <a:xfrm>
            <a:off x="4245460" y="1335420"/>
            <a:ext cx="6311156" cy="3880773"/>
          </a:xfrm>
          <a:prstGeom prst="rect">
            <a:avLst/>
          </a:prstGeom>
        </p:spPr>
      </p:pic>
      <p:sp>
        <p:nvSpPr>
          <p:cNvPr id="3" name="Content Placeholder 2">
            <a:extLst>
              <a:ext uri="{FF2B5EF4-FFF2-40B4-BE49-F238E27FC236}">
                <a16:creationId xmlns:a16="http://schemas.microsoft.com/office/drawing/2014/main" id="{271EB906-B242-DCCA-7670-08A5CF94B2E8}"/>
              </a:ext>
            </a:extLst>
          </p:cNvPr>
          <p:cNvSpPr>
            <a:spLocks noGrp="1"/>
          </p:cNvSpPr>
          <p:nvPr>
            <p:ph idx="1"/>
          </p:nvPr>
        </p:nvSpPr>
        <p:spPr>
          <a:xfrm>
            <a:off x="429208" y="1632857"/>
            <a:ext cx="8844794" cy="4408505"/>
          </a:xfrm>
        </p:spPr>
        <p:txBody>
          <a:bodyPr/>
          <a:lstStyle/>
          <a:p>
            <a:pPr marL="0" indent="0">
              <a:buNone/>
            </a:pPr>
            <a:r>
              <a:rPr lang="en-IN" b="1" u="sng" dirty="0"/>
              <a:t>Coding with the following Technologies:</a:t>
            </a:r>
          </a:p>
          <a:p>
            <a:r>
              <a:rPr lang="en-IN" dirty="0"/>
              <a:t>HTML</a:t>
            </a:r>
          </a:p>
          <a:p>
            <a:r>
              <a:rPr lang="en-IN" dirty="0"/>
              <a:t>CSS</a:t>
            </a:r>
          </a:p>
          <a:p>
            <a:r>
              <a:rPr lang="en-IN" dirty="0"/>
              <a:t>Java</a:t>
            </a:r>
          </a:p>
          <a:p>
            <a:r>
              <a:rPr lang="en-IN" dirty="0"/>
              <a:t>Javascript</a:t>
            </a:r>
          </a:p>
          <a:p>
            <a:r>
              <a:rPr lang="en-IN" dirty="0"/>
              <a:t>JDBC Connections</a:t>
            </a:r>
          </a:p>
          <a:p>
            <a:r>
              <a:rPr lang="en-IN" dirty="0"/>
              <a:t>MySQL</a:t>
            </a:r>
          </a:p>
          <a:p>
            <a:r>
              <a:rPr lang="en-IN"/>
              <a:t>Bootstrap</a:t>
            </a:r>
          </a:p>
          <a:p>
            <a:pPr marL="0" indent="0">
              <a:buNone/>
            </a:pPr>
            <a:endParaRPr lang="en-IN" dirty="0"/>
          </a:p>
          <a:p>
            <a:endParaRPr lang="en-IN" dirty="0"/>
          </a:p>
        </p:txBody>
      </p:sp>
    </p:spTree>
    <p:extLst>
      <p:ext uri="{BB962C8B-B14F-4D97-AF65-F5344CB8AC3E}">
        <p14:creationId xmlns:p14="http://schemas.microsoft.com/office/powerpoint/2010/main" val="2735454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DC1CE-7D54-35B6-8830-BA74E44E2F6D}"/>
              </a:ext>
            </a:extLst>
          </p:cNvPr>
          <p:cNvSpPr>
            <a:spLocks noGrp="1"/>
          </p:cNvSpPr>
          <p:nvPr>
            <p:ph type="title"/>
          </p:nvPr>
        </p:nvSpPr>
        <p:spPr/>
        <p:txBody>
          <a:bodyPr/>
          <a:lstStyle/>
          <a:p>
            <a:r>
              <a:rPr lang="en-IN" dirty="0"/>
              <a:t>Front End Structure</a:t>
            </a:r>
          </a:p>
        </p:txBody>
      </p:sp>
      <p:pic>
        <p:nvPicPr>
          <p:cNvPr id="11" name="Content Placeholder 10">
            <a:extLst>
              <a:ext uri="{FF2B5EF4-FFF2-40B4-BE49-F238E27FC236}">
                <a16:creationId xmlns:a16="http://schemas.microsoft.com/office/drawing/2014/main" id="{1D3FA0B9-3892-3AC7-AFFD-663C9463E90F}"/>
              </a:ext>
            </a:extLst>
          </p:cNvPr>
          <p:cNvPicPr>
            <a:picLocks noGrp="1" noChangeAspect="1"/>
          </p:cNvPicPr>
          <p:nvPr>
            <p:ph idx="1"/>
          </p:nvPr>
        </p:nvPicPr>
        <p:blipFill>
          <a:blip r:embed="rId2"/>
          <a:stretch>
            <a:fillRect/>
          </a:stretch>
        </p:blipFill>
        <p:spPr>
          <a:xfrm>
            <a:off x="1894114" y="1761004"/>
            <a:ext cx="6214188" cy="4852501"/>
          </a:xfrm>
        </p:spPr>
      </p:pic>
    </p:spTree>
    <p:extLst>
      <p:ext uri="{BB962C8B-B14F-4D97-AF65-F5344CB8AC3E}">
        <p14:creationId xmlns:p14="http://schemas.microsoft.com/office/powerpoint/2010/main" val="3738030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99544-5795-2AF0-34F2-C32854A31B6B}"/>
              </a:ext>
            </a:extLst>
          </p:cNvPr>
          <p:cNvSpPr>
            <a:spLocks noGrp="1"/>
          </p:cNvSpPr>
          <p:nvPr>
            <p:ph type="title"/>
          </p:nvPr>
        </p:nvSpPr>
        <p:spPr/>
        <p:txBody>
          <a:bodyPr/>
          <a:lstStyle/>
          <a:p>
            <a:r>
              <a:rPr lang="en-IN" dirty="0"/>
              <a:t>Collaboration</a:t>
            </a:r>
          </a:p>
        </p:txBody>
      </p:sp>
      <p:pic>
        <p:nvPicPr>
          <p:cNvPr id="5" name="Picture 4">
            <a:extLst>
              <a:ext uri="{FF2B5EF4-FFF2-40B4-BE49-F238E27FC236}">
                <a16:creationId xmlns:a16="http://schemas.microsoft.com/office/drawing/2014/main" id="{3D89C438-5014-CCCF-A9C9-E4EF757572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4438" y="4287328"/>
            <a:ext cx="3427562" cy="2570672"/>
          </a:xfrm>
          <a:prstGeom prst="rect">
            <a:avLst/>
          </a:prstGeom>
        </p:spPr>
      </p:pic>
      <p:sp>
        <p:nvSpPr>
          <p:cNvPr id="3" name="Content Placeholder 2">
            <a:extLst>
              <a:ext uri="{FF2B5EF4-FFF2-40B4-BE49-F238E27FC236}">
                <a16:creationId xmlns:a16="http://schemas.microsoft.com/office/drawing/2014/main" id="{C3CD45C3-3DE5-CCD0-33A8-12F479257A46}"/>
              </a:ext>
            </a:extLst>
          </p:cNvPr>
          <p:cNvSpPr>
            <a:spLocks noGrp="1"/>
          </p:cNvSpPr>
          <p:nvPr>
            <p:ph idx="1"/>
          </p:nvPr>
        </p:nvSpPr>
        <p:spPr>
          <a:xfrm>
            <a:off x="677334" y="1535502"/>
            <a:ext cx="8596668" cy="4942935"/>
          </a:xfrm>
        </p:spPr>
        <p:txBody>
          <a:bodyPr>
            <a:normAutofit lnSpcReduction="10000"/>
          </a:bodyPr>
          <a:lstStyle/>
          <a:p>
            <a:r>
              <a:rPr lang="en-US" dirty="0"/>
              <a:t>During the hackathon, we had the opportunity to connect, network, and discover each other's strengths. </a:t>
            </a:r>
          </a:p>
          <a:p>
            <a:r>
              <a:rPr lang="en-US" dirty="0"/>
              <a:t>Anushka displayed exceptional leadership skills, effectively assigning tasks and managing any conflicts that arose to ensure the project's smooth operation.  </a:t>
            </a:r>
          </a:p>
          <a:p>
            <a:r>
              <a:rPr lang="en-US" dirty="0"/>
              <a:t>In the back-end, Anupam, Aditi, and Dhruba demonstrated their proficiency in handling Java and SQL components seamlessly. </a:t>
            </a:r>
          </a:p>
          <a:p>
            <a:r>
              <a:rPr lang="en-US" dirty="0"/>
              <a:t>Hari Krishna, Shruti, Aditi, </a:t>
            </a:r>
            <a:r>
              <a:rPr lang="en-US" dirty="0" err="1"/>
              <a:t>Kratika</a:t>
            </a:r>
            <a:r>
              <a:rPr lang="en-US" dirty="0"/>
              <a:t> and Anupam, were responsible for the frontend, delivering an elegant design for our Meeting Room Automation system. </a:t>
            </a:r>
          </a:p>
          <a:p>
            <a:r>
              <a:rPr lang="en-US" dirty="0"/>
              <a:t>We collaborated as a team to bring this project to fruition and meet the submission deadline. Anushka, Kanak, and Dhruba focused on documenting the project to ensure its readability and accessibility to all users. Kanak helped with the Use Case diagram, and Vivek with the RDBMS diagram.</a:t>
            </a:r>
          </a:p>
          <a:p>
            <a:r>
              <a:rPr lang="en-US" dirty="0"/>
              <a:t>Anushka conducted comprehensive testing to guarantee a flawless final product.</a:t>
            </a:r>
            <a:endParaRPr lang="en-IN" dirty="0"/>
          </a:p>
        </p:txBody>
      </p:sp>
    </p:spTree>
    <p:extLst>
      <p:ext uri="{BB962C8B-B14F-4D97-AF65-F5344CB8AC3E}">
        <p14:creationId xmlns:p14="http://schemas.microsoft.com/office/powerpoint/2010/main" val="301809025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274</TotalTime>
  <Words>997</Words>
  <Application>Microsoft Office PowerPoint</Application>
  <PresentationFormat>Widescreen</PresentationFormat>
  <Paragraphs>70</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Trebuchet MS</vt:lpstr>
      <vt:lpstr>Wingdings 3</vt:lpstr>
      <vt:lpstr>Facet</vt:lpstr>
      <vt:lpstr>Team: Tech Brewers</vt:lpstr>
      <vt:lpstr>Team Members: </vt:lpstr>
      <vt:lpstr>Application features</vt:lpstr>
      <vt:lpstr>Selling Point of Application (Purpose)</vt:lpstr>
      <vt:lpstr>Learnings: </vt:lpstr>
      <vt:lpstr>Learnings</vt:lpstr>
      <vt:lpstr>Concepts used</vt:lpstr>
      <vt:lpstr>Front End Structure</vt:lpstr>
      <vt:lpstr>Collaboration</vt:lpstr>
      <vt:lpstr>UI Screenshots</vt:lpstr>
      <vt:lpstr>UI Screenshots- Contd</vt:lpstr>
      <vt:lpstr>Future Development Ideas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Tech Brewers</dc:title>
  <dc:creator>Dhruba Das</dc:creator>
  <cp:lastModifiedBy>Dhruba Das</cp:lastModifiedBy>
  <cp:revision>37</cp:revision>
  <dcterms:created xsi:type="dcterms:W3CDTF">2023-09-11T13:38:56Z</dcterms:created>
  <dcterms:modified xsi:type="dcterms:W3CDTF">2023-09-15T00:30:36Z</dcterms:modified>
</cp:coreProperties>
</file>

<file path=docProps/thumbnail.jpeg>
</file>